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0"/>
  </p:notesMasterIdLst>
  <p:handoutMasterIdLst>
    <p:handoutMasterId r:id="rId61"/>
  </p:handoutMasterIdLst>
  <p:sldIdLst>
    <p:sldId id="353" r:id="rId2"/>
    <p:sldId id="398" r:id="rId3"/>
    <p:sldId id="427" r:id="rId4"/>
    <p:sldId id="374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23" r:id="rId14"/>
    <p:sldId id="400" r:id="rId15"/>
    <p:sldId id="418" r:id="rId16"/>
    <p:sldId id="420" r:id="rId17"/>
    <p:sldId id="421" r:id="rId18"/>
    <p:sldId id="422" r:id="rId19"/>
    <p:sldId id="426" r:id="rId20"/>
    <p:sldId id="419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29" r:id="rId30"/>
    <p:sldId id="430" r:id="rId31"/>
    <p:sldId id="443" r:id="rId32"/>
    <p:sldId id="444" r:id="rId33"/>
    <p:sldId id="431" r:id="rId34"/>
    <p:sldId id="432" r:id="rId35"/>
    <p:sldId id="433" r:id="rId36"/>
    <p:sldId id="434" r:id="rId37"/>
    <p:sldId id="445" r:id="rId38"/>
    <p:sldId id="447" r:id="rId39"/>
    <p:sldId id="448" r:id="rId40"/>
    <p:sldId id="446" r:id="rId41"/>
    <p:sldId id="435" r:id="rId42"/>
    <p:sldId id="340" r:id="rId43"/>
    <p:sldId id="341" r:id="rId44"/>
    <p:sldId id="342" r:id="rId45"/>
    <p:sldId id="343" r:id="rId46"/>
    <p:sldId id="332" r:id="rId47"/>
    <p:sldId id="333" r:id="rId48"/>
    <p:sldId id="334" r:id="rId49"/>
    <p:sldId id="335" r:id="rId50"/>
    <p:sldId id="336" r:id="rId51"/>
    <p:sldId id="337" r:id="rId52"/>
    <p:sldId id="256" r:id="rId53"/>
    <p:sldId id="257" r:id="rId54"/>
    <p:sldId id="260" r:id="rId55"/>
    <p:sldId id="288" r:id="rId56"/>
    <p:sldId id="291" r:id="rId57"/>
    <p:sldId id="290" r:id="rId58"/>
    <p:sldId id="28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427"/>
            <p14:sldId id="374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23"/>
            <p14:sldId id="400"/>
            <p14:sldId id="418"/>
            <p14:sldId id="420"/>
            <p14:sldId id="421"/>
            <p14:sldId id="422"/>
            <p14:sldId id="426"/>
            <p14:sldId id="419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29"/>
            <p14:sldId id="430"/>
            <p14:sldId id="443"/>
            <p14:sldId id="444"/>
            <p14:sldId id="431"/>
            <p14:sldId id="432"/>
            <p14:sldId id="433"/>
            <p14:sldId id="434"/>
            <p14:sldId id="445"/>
            <p14:sldId id="447"/>
            <p14:sldId id="448"/>
            <p14:sldId id="446"/>
            <p14:sldId id="435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FFFFFF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0" autoAdjust="0"/>
    <p:restoredTop sz="95673"/>
  </p:normalViewPr>
  <p:slideViewPr>
    <p:cSldViewPr snapToGrid="0" snapToObjects="1">
      <p:cViewPr varScale="1">
        <p:scale>
          <a:sx n="149" d="100"/>
          <a:sy n="149" d="100"/>
        </p:scale>
        <p:origin x="184" y="30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600" dirty="0"/>
              <a:t>Dominik Sachsenhofer - July,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1:</a:t>
            </a:r>
            <a:br>
              <a:rPr lang="en-US" dirty="0"/>
            </a:br>
            <a:r>
              <a:rPr lang="en-US" sz="5000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955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Container Registry you can store, manage, and secure your Docker container images.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2:</a:t>
            </a:r>
            <a:br>
              <a:rPr lang="en-US" dirty="0"/>
            </a:br>
            <a:r>
              <a:rPr lang="en-US" sz="5000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12467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microservices/architecture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06940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800" b="1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42860DB-50BF-964C-8DB7-C09F3FD9C2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9" y="1433147"/>
            <a:ext cx="10335848" cy="4591416"/>
          </a:xfrm>
        </p:spPr>
        <p:txBody>
          <a:bodyPr/>
          <a:lstStyle/>
          <a:p>
            <a:r>
              <a:rPr lang="de-AT" b="1" dirty="0">
                <a:cs typeface="Courier New" panose="02070309020205020404" pitchFamily="49" charset="0"/>
              </a:rPr>
              <a:t>Kubernetes</a:t>
            </a:r>
            <a:r>
              <a:rPr lang="de-AT" dirty="0">
                <a:cs typeface="Courier New" panose="02070309020205020404" pitchFamily="49" charset="0"/>
              </a:rPr>
              <a:t> is an open-source system for </a:t>
            </a:r>
            <a:r>
              <a:rPr lang="de-AT" b="1" dirty="0">
                <a:cs typeface="Courier New" panose="02070309020205020404" pitchFamily="49" charset="0"/>
              </a:rPr>
              <a:t>automating deployment, scaling, and management of containerized applications</a:t>
            </a:r>
          </a:p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04DD14-4F36-F948-9552-FC20576296A7}"/>
              </a:ext>
            </a:extLst>
          </p:cNvPr>
          <p:cNvGrpSpPr/>
          <p:nvPr/>
        </p:nvGrpSpPr>
        <p:grpSpPr>
          <a:xfrm>
            <a:off x="2136532" y="2437459"/>
            <a:ext cx="7904072" cy="3830592"/>
            <a:chOff x="1201006" y="1507524"/>
            <a:chExt cx="9551774" cy="49431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5E2855-190F-2D4D-AC5D-B5F7B919ED47}"/>
                </a:ext>
              </a:extLst>
            </p:cNvPr>
            <p:cNvSpPr txBox="1"/>
            <p:nvPr/>
          </p:nvSpPr>
          <p:spPr>
            <a:xfrm>
              <a:off x="2188860" y="3140919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F5F88B8-4732-E04C-AE6E-57BF9AED87BA}"/>
                </a:ext>
              </a:extLst>
            </p:cNvPr>
            <p:cNvSpPr/>
            <p:nvPr/>
          </p:nvSpPr>
          <p:spPr>
            <a:xfrm>
              <a:off x="1201006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1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E36385C-AEEE-EB47-9DEA-ACFFDE2EE55C}"/>
                </a:ext>
              </a:extLst>
            </p:cNvPr>
            <p:cNvSpPr/>
            <p:nvPr/>
          </p:nvSpPr>
          <p:spPr>
            <a:xfrm>
              <a:off x="4409643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2E7A946-B458-1149-8387-746EF1171C17}"/>
                </a:ext>
              </a:extLst>
            </p:cNvPr>
            <p:cNvSpPr/>
            <p:nvPr/>
          </p:nvSpPr>
          <p:spPr>
            <a:xfrm>
              <a:off x="1639669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EE3658C-84E9-6F41-8474-FDB1A957178F}"/>
                </a:ext>
              </a:extLst>
            </p:cNvPr>
            <p:cNvSpPr/>
            <p:nvPr/>
          </p:nvSpPr>
          <p:spPr>
            <a:xfrm>
              <a:off x="1639669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AE629CB-4650-884E-8027-2C90B02E0474}"/>
                </a:ext>
              </a:extLst>
            </p:cNvPr>
            <p:cNvSpPr/>
            <p:nvPr/>
          </p:nvSpPr>
          <p:spPr>
            <a:xfrm>
              <a:off x="4848304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D3208BC-0991-6E47-A968-1D15CD1064A3}"/>
                </a:ext>
              </a:extLst>
            </p:cNvPr>
            <p:cNvSpPr/>
            <p:nvPr/>
          </p:nvSpPr>
          <p:spPr>
            <a:xfrm>
              <a:off x="4848304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A501D2CF-8C2B-E24E-B1F4-557D33EF330A}"/>
                </a:ext>
              </a:extLst>
            </p:cNvPr>
            <p:cNvSpPr/>
            <p:nvPr/>
          </p:nvSpPr>
          <p:spPr>
            <a:xfrm>
              <a:off x="7618280" y="4412071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WORKER NODE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B147ABE-E8D8-2840-9CAE-8382DD0A5E2A}"/>
                </a:ext>
              </a:extLst>
            </p:cNvPr>
            <p:cNvSpPr/>
            <p:nvPr/>
          </p:nvSpPr>
          <p:spPr>
            <a:xfrm>
              <a:off x="8056943" y="4938386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kubelet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42DFF1-0A61-1449-B49A-5663869654BD}"/>
                </a:ext>
              </a:extLst>
            </p:cNvPr>
            <p:cNvSpPr/>
            <p:nvPr/>
          </p:nvSpPr>
          <p:spPr>
            <a:xfrm>
              <a:off x="8056943" y="5370555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5784C9F-34A7-F841-84C3-E2D0DF97BDB2}"/>
                </a:ext>
              </a:extLst>
            </p:cNvPr>
            <p:cNvSpPr/>
            <p:nvPr/>
          </p:nvSpPr>
          <p:spPr>
            <a:xfrm>
              <a:off x="4409643" y="1507524"/>
              <a:ext cx="3134500" cy="2038629"/>
            </a:xfrm>
            <a:prstGeom prst="roundRect">
              <a:avLst>
                <a:gd name="adj" fmla="val 3014"/>
              </a:avLst>
            </a:prstGeom>
            <a:solidFill>
              <a:srgbClr val="254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AT" sz="2000" dirty="0">
                  <a:cs typeface="Courier New" panose="02070309020205020404" pitchFamily="49" charset="0"/>
                </a:rPr>
                <a:t>MASTER NODE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F8B4B97-1ED4-B442-9F4C-BED4EFA0DC52}"/>
                </a:ext>
              </a:extLst>
            </p:cNvPr>
            <p:cNvSpPr/>
            <p:nvPr/>
          </p:nvSpPr>
          <p:spPr>
            <a:xfrm>
              <a:off x="4774169" y="2143600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Kubernetes API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A87E0E-3172-2C4D-AB0E-9952F56D6E97}"/>
                </a:ext>
              </a:extLst>
            </p:cNvPr>
            <p:cNvSpPr/>
            <p:nvPr/>
          </p:nvSpPr>
          <p:spPr>
            <a:xfrm>
              <a:off x="4774169" y="2575769"/>
              <a:ext cx="2257169" cy="378939"/>
            </a:xfrm>
            <a:prstGeom prst="roundRect">
              <a:avLst/>
            </a:prstGeom>
            <a:solidFill>
              <a:srgbClr val="415665"/>
            </a:solidFill>
            <a:ln>
              <a:solidFill>
                <a:srgbClr val="4156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Calibri Light" charset="0"/>
                  <a:ea typeface="Calibri Light" charset="0"/>
                  <a:cs typeface="Calibri Light" charset="0"/>
                </a:rPr>
                <a:t>…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6FE2971-ED3F-C643-AFEC-10C85915FB10}"/>
                </a:ext>
              </a:extLst>
            </p:cNvPr>
            <p:cNvCxnSpPr>
              <a:stCxn id="62" idx="2"/>
              <a:endCxn id="53" idx="0"/>
            </p:cNvCxnSpPr>
            <p:nvPr/>
          </p:nvCxnSpPr>
          <p:spPr>
            <a:xfrm flipH="1">
              <a:off x="2768256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294AD4-CE64-7A47-B811-1D83E1BE0558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>
              <a:off x="5976893" y="3546153"/>
              <a:ext cx="0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9EF36C-AB53-A243-81B8-1A484D374560}"/>
                </a:ext>
              </a:extLst>
            </p:cNvPr>
            <p:cNvCxnSpPr>
              <a:cxnSpLocks/>
              <a:stCxn id="62" idx="2"/>
              <a:endCxn id="59" idx="0"/>
            </p:cNvCxnSpPr>
            <p:nvPr/>
          </p:nvCxnSpPr>
          <p:spPr>
            <a:xfrm>
              <a:off x="5976893" y="3546153"/>
              <a:ext cx="3208637" cy="865918"/>
            </a:xfrm>
            <a:prstGeom prst="line">
              <a:avLst/>
            </a:prstGeom>
            <a:ln>
              <a:solidFill>
                <a:srgbClr val="4156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Features of Kubernetes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698497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Automatic binpacking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8B44-666F-9142-84CD-08A1855B598B}"/>
              </a:ext>
            </a:extLst>
          </p:cNvPr>
          <p:cNvSpPr/>
          <p:nvPr/>
        </p:nvSpPr>
        <p:spPr>
          <a:xfrm>
            <a:off x="6180992" y="1712455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Self-healing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9412AA-7269-BF41-AE1E-19094D22A824}"/>
              </a:ext>
            </a:extLst>
          </p:cNvPr>
          <p:cNvSpPr/>
          <p:nvPr/>
        </p:nvSpPr>
        <p:spPr>
          <a:xfrm>
            <a:off x="698496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Horizontal Scaling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C1EABA5-D43D-0343-A14A-13200CFC2C8C}"/>
              </a:ext>
            </a:extLst>
          </p:cNvPr>
          <p:cNvSpPr/>
          <p:nvPr/>
        </p:nvSpPr>
        <p:spPr>
          <a:xfrm>
            <a:off x="698496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Automated rollouts and rollbacks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0B04633-35CE-B24B-BB9B-6E0E781615CB}"/>
              </a:ext>
            </a:extLst>
          </p:cNvPr>
          <p:cNvSpPr/>
          <p:nvPr/>
        </p:nvSpPr>
        <p:spPr>
          <a:xfrm>
            <a:off x="698495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Storage orchestration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FD08F06-73E9-5A4B-9A6E-AD5565EBBA37}"/>
              </a:ext>
            </a:extLst>
          </p:cNvPr>
          <p:cNvSpPr/>
          <p:nvPr/>
        </p:nvSpPr>
        <p:spPr>
          <a:xfrm>
            <a:off x="6180992" y="2804783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 discovery and load balancing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D12F9A7-CCA4-574E-81FA-2D832369AE5A}"/>
              </a:ext>
            </a:extLst>
          </p:cNvPr>
          <p:cNvSpPr/>
          <p:nvPr/>
        </p:nvSpPr>
        <p:spPr>
          <a:xfrm>
            <a:off x="6180992" y="3897111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Secret and configuration management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3E0613-2BD2-5146-BD0F-524799D74DF7}"/>
              </a:ext>
            </a:extLst>
          </p:cNvPr>
          <p:cNvSpPr/>
          <p:nvPr/>
        </p:nvSpPr>
        <p:spPr>
          <a:xfrm>
            <a:off x="6180991" y="4989439"/>
            <a:ext cx="5291871" cy="9926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Batch execution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4194301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711329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Create a configuration (.yaml Files)</a:t>
            </a:r>
            <a:endParaRPr lang="de-AT" sz="1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to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D168E8-1837-C048-9361-C0003C469539}"/>
              </a:ext>
            </a:extLst>
          </p:cNvPr>
          <p:cNvSpPr/>
          <p:nvPr/>
        </p:nvSpPr>
        <p:spPr>
          <a:xfrm>
            <a:off x="698498" y="2213241"/>
            <a:ext cx="3309481" cy="39808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TODO UI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(Container/Image)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714DCA-5D77-9F48-83FB-0BE899A2B812}"/>
              </a:ext>
            </a:extLst>
          </p:cNvPr>
          <p:cNvSpPr/>
          <p:nvPr/>
        </p:nvSpPr>
        <p:spPr>
          <a:xfrm>
            <a:off x="5568176" y="221324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SERVICE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(todo-ui-svc.yaml)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D7C990-62A0-8A41-B5E3-3DFB815F648D}"/>
              </a:ext>
            </a:extLst>
          </p:cNvPr>
          <p:cNvSpPr/>
          <p:nvPr/>
        </p:nvSpPr>
        <p:spPr>
          <a:xfrm>
            <a:off x="5568175" y="4294951"/>
            <a:ext cx="3309481" cy="189912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  <a:p>
            <a:pPr algn="ctr"/>
            <a:r>
              <a:rPr lang="de-AT" sz="2000" dirty="0">
                <a:cs typeface="Courier New" panose="02070309020205020404" pitchFamily="49" charset="0"/>
              </a:rPr>
              <a:t>DEPLOYMENT </a:t>
            </a:r>
          </a:p>
          <a:p>
            <a:pPr algn="ctr"/>
            <a:r>
              <a:rPr lang="de-AT" sz="1200" dirty="0">
                <a:cs typeface="Courier New" panose="02070309020205020404" pitchFamily="49" charset="0"/>
              </a:rPr>
              <a:t>(todo-ui-dep.yaml)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7B3E6-67CD-1D45-9DC8-BD3D02BFAC42}"/>
              </a:ext>
            </a:extLst>
          </p:cNvPr>
          <p:cNvSpPr txBox="1"/>
          <p:nvPr/>
        </p:nvSpPr>
        <p:spPr>
          <a:xfrm>
            <a:off x="4546362" y="2213240"/>
            <a:ext cx="640935" cy="365955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8000">
                <a:latin typeface="Calibri Light" charset="0"/>
                <a:ea typeface="Calibri Light" charset="0"/>
                <a:cs typeface="Calibri Light" charset="0"/>
              </a:rPr>
              <a:t>+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B3ADAC-B744-C647-B91F-BA47641A135E}"/>
              </a:ext>
            </a:extLst>
          </p:cNvPr>
          <p:cNvSpPr/>
          <p:nvPr/>
        </p:nvSpPr>
        <p:spPr>
          <a:xfrm>
            <a:off x="1106318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eu.gcr.io/sai-research/todo-ui:latest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095F64-6E24-9049-A0F0-F915D9946E57}"/>
              </a:ext>
            </a:extLst>
          </p:cNvPr>
          <p:cNvSpPr/>
          <p:nvPr/>
        </p:nvSpPr>
        <p:spPr>
          <a:xfrm>
            <a:off x="6063383" y="3454978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svc/todo-ui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020E96-1893-234A-8E5A-BE222E0DC940}"/>
              </a:ext>
            </a:extLst>
          </p:cNvPr>
          <p:cNvSpPr/>
          <p:nvPr/>
        </p:nvSpPr>
        <p:spPr>
          <a:xfrm>
            <a:off x="6063383" y="5488105"/>
            <a:ext cx="2454506" cy="29364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dep/todo-ui</a:t>
            </a:r>
          </a:p>
        </p:txBody>
      </p:sp>
    </p:spTree>
    <p:extLst>
      <p:ext uri="{BB962C8B-B14F-4D97-AF65-F5344CB8AC3E}">
        <p14:creationId xmlns:p14="http://schemas.microsoft.com/office/powerpoint/2010/main" val="4127090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to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Create a deployment configuration (</a:t>
            </a:r>
            <a:r>
              <a:rPr lang="de-AT" sz="1800" b="1" dirty="0"/>
              <a:t>todo-ui-dep.yaml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44994"/>
            <a:ext cx="10774365" cy="428999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apiVersion: apps/v1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kind: Deployment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name: todo-ui-dep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labels: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replicas: 1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matchLabels: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template: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metadata: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labels: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app: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spec: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containers: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- image: eu.gcr.io/sai-research/microservice-todo-ui:latest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name: todo-ui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ports: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containerPort: 8080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env: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TODO_TASK_SVC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"http://todo-task-svc:8080"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- name: TODO_USER_SVC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value: "http://todo-user-svc:8080"</a:t>
            </a:r>
            <a:endParaRPr lang="de-AT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3089E6-64E4-6A4E-B30C-4C80F10BD4C3}"/>
              </a:ext>
            </a:extLst>
          </p:cNvPr>
          <p:cNvCxnSpPr/>
          <p:nvPr/>
        </p:nvCxnSpPr>
        <p:spPr>
          <a:xfrm flipH="1">
            <a:off x="2879933" y="2837204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0CDD39-7437-3E48-BC57-85FFAFB6B31D}"/>
              </a:ext>
            </a:extLst>
          </p:cNvPr>
          <p:cNvSpPr txBox="1"/>
          <p:nvPr/>
        </p:nvSpPr>
        <p:spPr>
          <a:xfrm>
            <a:off x="4067798" y="2734654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A7DE6-4264-114C-B2B6-DB84986B3B4A}"/>
              </a:ext>
            </a:extLst>
          </p:cNvPr>
          <p:cNvCxnSpPr/>
          <p:nvPr/>
        </p:nvCxnSpPr>
        <p:spPr>
          <a:xfrm flipH="1">
            <a:off x="2879933" y="3467521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A73C86-0742-6845-AD13-ABA73C2CDAB3}"/>
              </a:ext>
            </a:extLst>
          </p:cNvPr>
          <p:cNvSpPr txBox="1"/>
          <p:nvPr/>
        </p:nvSpPr>
        <p:spPr>
          <a:xfrm>
            <a:off x="4067798" y="3364971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Replicas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803F09-22D3-544F-B541-A7B4466F284A}"/>
              </a:ext>
            </a:extLst>
          </p:cNvPr>
          <p:cNvCxnSpPr/>
          <p:nvPr/>
        </p:nvCxnSpPr>
        <p:spPr>
          <a:xfrm flipH="1">
            <a:off x="6202822" y="4972228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2A4194-6F9F-4B45-868C-1D206483DE8B}"/>
              </a:ext>
            </a:extLst>
          </p:cNvPr>
          <p:cNvSpPr txBox="1"/>
          <p:nvPr/>
        </p:nvSpPr>
        <p:spPr>
          <a:xfrm>
            <a:off x="7390687" y="4869678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Container/Image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FB315D-6496-B44E-8358-653A70DDDD7E}"/>
              </a:ext>
            </a:extLst>
          </p:cNvPr>
          <p:cNvCxnSpPr/>
          <p:nvPr/>
        </p:nvCxnSpPr>
        <p:spPr>
          <a:xfrm flipH="1">
            <a:off x="6202822" y="595499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4E466A-5F44-3B4D-9313-BB14C0A27F0E}"/>
              </a:ext>
            </a:extLst>
          </p:cNvPr>
          <p:cNvSpPr txBox="1"/>
          <p:nvPr/>
        </p:nvSpPr>
        <p:spPr>
          <a:xfrm>
            <a:off x="7390686" y="5852445"/>
            <a:ext cx="2334427" cy="22361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3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348354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to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Create a service configuration (</a:t>
            </a:r>
            <a:r>
              <a:rPr lang="de-AT" sz="1800" b="1" dirty="0"/>
              <a:t>todo-ui-svc.yaml</a:t>
            </a:r>
            <a:r>
              <a:rPr lang="de-AT" sz="1800" dirty="0"/>
              <a:t>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0ADE2-33EE-374F-B2DA-9ACBF77DA904}"/>
              </a:ext>
            </a:extLst>
          </p:cNvPr>
          <p:cNvSpPr/>
          <p:nvPr/>
        </p:nvSpPr>
        <p:spPr>
          <a:xfrm>
            <a:off x="698498" y="2122838"/>
            <a:ext cx="10774365" cy="276535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kind: Service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apiVersion: v1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metadata: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name: todo-ui-svc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namespace: todo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spec: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selector: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app: todo-ui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- protocol: TCP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targetPort: 8080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type: LoadBalancer</a:t>
            </a:r>
            <a:endParaRPr lang="de-A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588554-F6D7-AD4E-AD61-D9CBA1A18584}"/>
              </a:ext>
            </a:extLst>
          </p:cNvPr>
          <p:cNvCxnSpPr/>
          <p:nvPr/>
        </p:nvCxnSpPr>
        <p:spPr>
          <a:xfrm flipH="1">
            <a:off x="3016666" y="2948300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3676EC-D780-7C46-8888-B6346938A192}"/>
              </a:ext>
            </a:extLst>
          </p:cNvPr>
          <p:cNvSpPr txBox="1"/>
          <p:nvPr/>
        </p:nvSpPr>
        <p:spPr>
          <a:xfrm>
            <a:off x="4204531" y="2845750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F69030-14D8-804B-8261-868299502B29}"/>
              </a:ext>
            </a:extLst>
          </p:cNvPr>
          <p:cNvCxnSpPr/>
          <p:nvPr/>
        </p:nvCxnSpPr>
        <p:spPr>
          <a:xfrm flipH="1">
            <a:off x="3016666" y="4168925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082F6A-8A8B-064C-A527-D74570821106}"/>
              </a:ext>
            </a:extLst>
          </p:cNvPr>
          <p:cNvSpPr txBox="1"/>
          <p:nvPr/>
        </p:nvSpPr>
        <p:spPr>
          <a:xfrm>
            <a:off x="4204531" y="4066375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2CD8-42E9-9A42-8DEF-B63A0FA6C614}"/>
              </a:ext>
            </a:extLst>
          </p:cNvPr>
          <p:cNvCxnSpPr/>
          <p:nvPr/>
        </p:nvCxnSpPr>
        <p:spPr>
          <a:xfrm flipH="1">
            <a:off x="3016666" y="4589339"/>
            <a:ext cx="1059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17D9B7-8E7F-A940-94F6-36F7426CABD8}"/>
              </a:ext>
            </a:extLst>
          </p:cNvPr>
          <p:cNvSpPr txBox="1"/>
          <p:nvPr/>
        </p:nvSpPr>
        <p:spPr>
          <a:xfrm>
            <a:off x="4204531" y="4486789"/>
            <a:ext cx="1307506" cy="2050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47889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/>
              <a:t>Introduction</a:t>
            </a:r>
          </a:p>
          <a:p>
            <a:r>
              <a:rPr lang="en-US" sz="1800"/>
              <a:t>Part 1: Container and containerized apps</a:t>
            </a:r>
          </a:p>
          <a:p>
            <a:r>
              <a:rPr lang="en-US" sz="1800"/>
              <a:t>Part 2: Using a Container Registry</a:t>
            </a:r>
          </a:p>
          <a:p>
            <a:r>
              <a:rPr lang="en-US" sz="1800"/>
              <a:t>Part 3: Create a Microservices application</a:t>
            </a:r>
          </a:p>
          <a:p>
            <a:r>
              <a:rPr lang="en-US" sz="1800"/>
              <a:t>Part 4: Create a Kubernetes Cluster</a:t>
            </a:r>
          </a:p>
          <a:p>
            <a:r>
              <a:rPr lang="en-US" sz="1800"/>
              <a:t>Part 5: Deploy a microservice application on a Kubernetes Cluster</a:t>
            </a:r>
          </a:p>
          <a:p>
            <a:r>
              <a:rPr lang="en-US" sz="1800"/>
              <a:t>Part 6: Instrument a Kubernetes Cluster with Dynatrace</a:t>
            </a:r>
          </a:p>
          <a:p>
            <a:r>
              <a:rPr lang="en-US" sz="180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How to deploy a microservice to Kubernetes?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849DE56-97DC-1B42-917F-2999027529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Execute the configuration (.yaml Files)</a:t>
            </a:r>
            <a:endParaRPr lang="de-AT" sz="1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7057A5-B68D-404A-BDE9-EB2F9B87E930}"/>
              </a:ext>
            </a:extLst>
          </p:cNvPr>
          <p:cNvSpPr/>
          <p:nvPr/>
        </p:nvSpPr>
        <p:spPr>
          <a:xfrm>
            <a:off x="698497" y="2137147"/>
            <a:ext cx="10774365" cy="1050434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todo-ui-dep.yaml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kubectl create –f todo-ui-svc.yaml</a:t>
            </a:r>
          </a:p>
        </p:txBody>
      </p:sp>
    </p:spTree>
    <p:extLst>
      <p:ext uri="{BB962C8B-B14F-4D97-AF65-F5344CB8AC3E}">
        <p14:creationId xmlns:p14="http://schemas.microsoft.com/office/powerpoint/2010/main" val="18285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532875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2116</TotalTime>
  <Words>1417</Words>
  <Application>Microsoft Macintosh PowerPoint</Application>
  <PresentationFormat>Widescreen</PresentationFormat>
  <Paragraphs>365</Paragraphs>
  <Slides>58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 Clone repository:  git clone  https://github.com/dynatrace-innovationlab/developing-microservices</vt:lpstr>
      <vt:lpstr>Outline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Create a microservices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4: Create a Kubernetes Cluster</vt:lpstr>
      <vt:lpstr>PowerPoint Presentation</vt:lpstr>
      <vt:lpstr>PowerPoint Presentation</vt:lpstr>
      <vt:lpstr>PowerPoint Presentation</vt:lpstr>
      <vt:lpstr>Part 5: Instrument a Kubernetes Cluster with Dynatrace</vt:lpstr>
      <vt:lpstr>PowerPoint Presentation</vt:lpstr>
      <vt:lpstr>Part 6: Deploy a microservices application on a Kubernetes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422</cp:revision>
  <cp:lastPrinted>2016-08-25T08:30:24Z</cp:lastPrinted>
  <dcterms:created xsi:type="dcterms:W3CDTF">2018-04-09T08:30:53Z</dcterms:created>
  <dcterms:modified xsi:type="dcterms:W3CDTF">2018-07-29T08:40:06Z</dcterms:modified>
</cp:coreProperties>
</file>